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9" r:id="rId3"/>
    <p:sldId id="294" r:id="rId4"/>
    <p:sldId id="297" r:id="rId5"/>
    <p:sldId id="296" r:id="rId6"/>
    <p:sldId id="295" r:id="rId7"/>
    <p:sldId id="289" r:id="rId8"/>
    <p:sldId id="290" r:id="rId9"/>
    <p:sldId id="291" r:id="rId10"/>
    <p:sldId id="292" r:id="rId11"/>
    <p:sldId id="293" r:id="rId12"/>
    <p:sldId id="283" r:id="rId13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Durairajan Joseph" initials="CDJ" lastIdx="3" clrIdx="0">
    <p:extLst>
      <p:ext uri="{19B8F6BF-5375-455C-9EA6-DF929625EA0E}">
        <p15:presenceInfo xmlns:p15="http://schemas.microsoft.com/office/powerpoint/2012/main" userId="6cca2c402293b1e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1" autoAdjust="0"/>
    <p:restoredTop sz="95618" autoAdjust="0"/>
  </p:normalViewPr>
  <p:slideViewPr>
    <p:cSldViewPr snapToGrid="0">
      <p:cViewPr>
        <p:scale>
          <a:sx n="150" d="100"/>
          <a:sy n="150" d="100"/>
        </p:scale>
        <p:origin x="47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D66F7F5-EF5F-4B9F-9B1E-20A037E812B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476667" y="179515"/>
            <a:ext cx="4752529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 dirty="0">
              <a:solidFill>
                <a:srgbClr val="000000"/>
              </a:solidFill>
              <a:uFillTx/>
              <a:latin typeface="StoneSansITCStd Medium" pitchFamily="50"/>
              <a:cs typeface="Arial" pitchFamily="34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65FE8B0-B121-4731-9EFB-B387FB32228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5301206" y="179515"/>
            <a:ext cx="1080116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EBF09B7-028D-4F8F-8C59-014EA3E1EB5C}" type="datetime1">
              <a: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  <a:cs typeface="Arial" pitchFamily="34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17.02.2022</a:t>
            </a:fld>
            <a:endParaRPr lang="de-DE" sz="1200" b="0" i="0" u="none" strike="noStrike" kern="1200" cap="none" spc="0" baseline="0" dirty="0">
              <a:solidFill>
                <a:srgbClr val="000000"/>
              </a:solidFill>
              <a:uFillTx/>
              <a:latin typeface="StoneSansITCStd Medium" pitchFamily="50"/>
              <a:cs typeface="Arial" pitchFamily="34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FF26DF-E3DA-4DED-9AC8-FD19594E682C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476667" y="8532440"/>
            <a:ext cx="5040556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 dirty="0">
              <a:solidFill>
                <a:srgbClr val="000000"/>
              </a:solidFill>
              <a:uFillTx/>
              <a:latin typeface="StoneSansITCStd Medium" pitchFamily="50"/>
              <a:cs typeface="Arial" pitchFamily="34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C22F05-6535-40A3-80AC-7B8A4C1CC3E7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5661251" y="8532440"/>
            <a:ext cx="72008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FA01AE2-95D9-4C6A-8855-7CAA494855CE}" type="slidenum">
              <a:t>‹#›</a:t>
            </a:fld>
            <a:endParaRPr lang="de-DE" sz="1200" b="0" i="0" u="none" strike="noStrike" kern="1200" cap="none" spc="0" baseline="0" dirty="0">
              <a:solidFill>
                <a:srgbClr val="000000"/>
              </a:solidFill>
              <a:uFillTx/>
              <a:latin typeface="StoneSansITCStd Medium" pitchFamily="50"/>
              <a:cs typeface="Arial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719336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3037DC6-FD65-45E1-8229-06D5B4465F40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1124739" y="154359"/>
            <a:ext cx="4536502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A64256-F75D-409E-9348-B0BDBE3396E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5733260" y="154359"/>
            <a:ext cx="955575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1pPr>
          </a:lstStyle>
          <a:p>
            <a:pPr lvl="0"/>
            <a:fld id="{869E5E11-4F13-4AE8-A82C-FA713D246ED7}" type="datetime1">
              <a:rPr lang="de-DE"/>
              <a:pPr lvl="0"/>
              <a:t>17.02.2022</a:t>
            </a:fld>
            <a:endParaRPr lang="de-DE" dirty="0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B4FC6869-9162-4190-B77E-E5FC4FD676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8712" y="901827"/>
            <a:ext cx="5500646" cy="309411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1AB1EC5E-A415-47A0-9D6D-3CD15218AB41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1196748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B8A43C-BE50-4297-A5EC-79AB24B9B1B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1196748" y="8532440"/>
            <a:ext cx="4536502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A21CC9C-F146-41AB-8C93-3912F0DBF8D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5877269" y="8532440"/>
            <a:ext cx="811557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1pPr>
          </a:lstStyle>
          <a:p>
            <a:pPr lvl="0"/>
            <a:fld id="{87224A6C-3DCA-4BDF-B920-4C25C0F0FFCB}" type="slidenum"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2301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StoneSansITCStd Medium" pitchFamily="50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StoneSansITCStd Medium" pitchFamily="50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StoneSansITCStd Medium" pitchFamily="50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StoneSansITCStd Medium" pitchFamily="50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StoneSansITCStd Medium" pitchFamily="5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0CAEA02-2CB3-42E8-B9E1-91F4FF02FE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68400" y="901700"/>
            <a:ext cx="5500688" cy="3094038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BD75D7E-1307-416C-B1F2-595AC7425C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1A8792-E927-4D7F-8AE1-285A4BABCC5E}"/>
              </a:ext>
            </a:extLst>
          </p:cNvPr>
          <p:cNvSpPr txBox="1"/>
          <p:nvPr/>
        </p:nvSpPr>
        <p:spPr>
          <a:xfrm>
            <a:off x="5877269" y="8532440"/>
            <a:ext cx="811557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1FC2F0-BCDE-43DC-9D76-0F9632FE5382}" type="slidenum">
              <a:t>1</a:t>
            </a:fld>
            <a:endParaRPr lang="de-DE" sz="1200" b="0" i="0" u="none" strike="noStrike" kern="1200" cap="none" spc="0" baseline="0" dirty="0">
              <a:solidFill>
                <a:srgbClr val="000000"/>
              </a:solidFill>
              <a:uFillTx/>
              <a:latin typeface="StoneSansITCStd Medium" pitchFamily="5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8400" y="901700"/>
            <a:ext cx="5500688" cy="3094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Error </a:t>
            </a:r>
            <a:r>
              <a:rPr lang="de-DE" dirty="0" err="1"/>
              <a:t>messages</a:t>
            </a:r>
            <a:r>
              <a:rPr lang="de-DE" dirty="0"/>
              <a:t>, </a:t>
            </a:r>
            <a:r>
              <a:rPr lang="de-DE" dirty="0" err="1"/>
              <a:t>solved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extra beliefs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debug</a:t>
            </a:r>
            <a:r>
              <a:rPr lang="de-DE" dirty="0"/>
              <a:t>-system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87224A6C-3DCA-4BDF-B920-4C25C0F0FFCB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0593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8400" y="901700"/>
            <a:ext cx="5500688" cy="3094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Optimization</a:t>
            </a:r>
            <a:r>
              <a:rPr lang="de-DE" dirty="0"/>
              <a:t>, </a:t>
            </a:r>
            <a:r>
              <a:rPr lang="de-DE" dirty="0" err="1"/>
              <a:t>leads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further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87224A6C-3DCA-4BDF-B920-4C25C0F0FFCB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9247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8400" y="901700"/>
            <a:ext cx="5500688" cy="3094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NoAction</a:t>
            </a:r>
            <a:r>
              <a:rPr lang="de-DE" dirty="0"/>
              <a:t> not </a:t>
            </a:r>
            <a:r>
              <a:rPr lang="de-DE" dirty="0" err="1"/>
              <a:t>solved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87224A6C-3DCA-4BDF-B920-4C25C0F0FFCB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190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DAE65395-C75B-4ADB-965E-85EEFBBF63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6934" y="771552"/>
            <a:ext cx="7737479" cy="1152125"/>
          </a:xfrm>
        </p:spPr>
        <p:txBody>
          <a:bodyPr/>
          <a:lstStyle>
            <a:lvl1pPr>
              <a:defRPr sz="3500">
                <a:solidFill>
                  <a:srgbClr val="008C4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D9985D42-F316-4718-A9DB-83291CE2FF2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6934" y="2031522"/>
            <a:ext cx="7737479" cy="17823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523758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extplatzhalter 2">
            <a:extLst>
              <a:ext uri="{FF2B5EF4-FFF2-40B4-BE49-F238E27FC236}">
                <a16:creationId xmlns:a16="http://schemas.microsoft.com/office/drawing/2014/main" id="{FDB7D235-DDF8-4512-9B71-D7E5A034D9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 rot="10799991">
            <a:off x="479420" y="1337520"/>
            <a:ext cx="7923211" cy="3394472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Rectangle 51">
            <a:extLst>
              <a:ext uri="{FF2B5EF4-FFF2-40B4-BE49-F238E27FC236}">
                <a16:creationId xmlns:a16="http://schemas.microsoft.com/office/drawing/2014/main" id="{CDC8A8A2-D906-4635-8170-81C785D57FD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46671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62D87F-4CD3-48E0-B791-A088255924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0799991">
            <a:off x="467542" y="843542"/>
            <a:ext cx="1979611" cy="383381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E304F38-927E-4ADD-A4DC-434BC26B71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 rot="10799991">
            <a:off x="2555775" y="843542"/>
            <a:ext cx="5791196" cy="383381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3563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3">
            <a:extLst>
              <a:ext uri="{FF2B5EF4-FFF2-40B4-BE49-F238E27FC236}">
                <a16:creationId xmlns:a16="http://schemas.microsoft.com/office/drawing/2014/main" id="{8814ED8F-DEC5-4FFD-BF6B-DEF38F5D4EEE}"/>
              </a:ext>
            </a:extLst>
          </p:cNvPr>
          <p:cNvSpPr txBox="1">
            <a:spLocks noGrp="1"/>
          </p:cNvSpPr>
          <p:nvPr>
            <p:ph type="dt" sz="quarter" idx="7"/>
          </p:nvPr>
        </p:nvSpPr>
        <p:spPr>
          <a:xfrm>
            <a:off x="494187" y="4566156"/>
            <a:ext cx="2133596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400" b="0" i="0" u="none" strike="noStrike" kern="1200" cap="none" spc="0" baseline="0">
                <a:solidFill>
                  <a:srgbClr val="000000"/>
                </a:solidFill>
                <a:uFillTx/>
                <a:latin typeface="Arial Unicode MS"/>
              </a:defRPr>
            </a:lvl1pPr>
          </a:lstStyle>
          <a:p>
            <a:pPr lvl="0"/>
            <a:fld id="{90F4E82A-9B65-4344-BF8F-BB56268B685D}" type="datetime1">
              <a:rPr lang="de-DE"/>
              <a:pPr lvl="0"/>
              <a:t>17.02.2022</a:t>
            </a:fld>
            <a:endParaRPr lang="de-DE" dirty="0"/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27B8BA52-2AB2-4EC3-84B3-E9B2D21D51F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3124203" y="4566156"/>
            <a:ext cx="2895603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400" b="0" i="0" u="none" strike="noStrike" kern="1200" cap="none" spc="0" baseline="0">
                <a:solidFill>
                  <a:srgbClr val="000000"/>
                </a:solidFill>
                <a:uFillTx/>
                <a:latin typeface="Arial Unicode MS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3F5B4AE9-AFDA-4319-AAD4-0DA9102D6E2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6553203" y="4566156"/>
            <a:ext cx="1835228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400" b="0" i="0" u="none" strike="noStrike" kern="1200" cap="none" spc="0" baseline="0">
                <a:solidFill>
                  <a:srgbClr val="000000"/>
                </a:solidFill>
                <a:uFillTx/>
                <a:latin typeface="Arial Unicode MS"/>
              </a:defRPr>
            </a:lvl1pPr>
          </a:lstStyle>
          <a:p>
            <a:pPr lvl="0"/>
            <a:fld id="{18C044AE-7FB8-4F4A-9718-41A010C18D0B}" type="slidenum">
              <a:t>‹#›</a:t>
            </a:fld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14D313B-E68D-46C1-B8A7-AE709B9C569F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79429" y="1283497"/>
            <a:ext cx="7923211" cy="3232468"/>
          </a:xfrm>
        </p:spPr>
        <p:txBody>
          <a:bodyPr/>
          <a:lstStyle>
            <a:lvl1pPr>
              <a:spcBef>
                <a:spcPts val="5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 marL="1074740" indent="-269876">
              <a:spcBef>
                <a:spcPts val="600"/>
              </a:spcBef>
              <a:defRPr sz="1600"/>
            </a:lvl4pPr>
            <a:lvl5pPr marL="1343025" indent="-269876">
              <a:spcBef>
                <a:spcPts val="600"/>
              </a:spcBef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51">
            <a:extLst>
              <a:ext uri="{FF2B5EF4-FFF2-40B4-BE49-F238E27FC236}">
                <a16:creationId xmlns:a16="http://schemas.microsoft.com/office/drawing/2014/main" id="{9C5BDF5A-FE0C-4C2E-B707-1141D1715C9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8649784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8BF613-B33B-42FB-BBFE-FA23F354B2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2004" y="3134371"/>
            <a:ext cx="7772400" cy="1237576"/>
          </a:xfrm>
        </p:spPr>
        <p:txBody>
          <a:bodyPr/>
          <a:lstStyle>
            <a:lvl1pPr>
              <a:defRPr sz="4000" cap="all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6C5FAA-CEB6-4D63-93F5-04F39D8952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2004" y="1851669"/>
            <a:ext cx="7772400" cy="1125141"/>
          </a:xfrm>
        </p:spPr>
        <p:txBody>
          <a:bodyPr anchor="b"/>
          <a:lstStyle>
            <a:lvl1pPr marL="0" indent="0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24960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18DADF7E-FF01-4D69-966E-9CC05ABED61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79429" y="1283497"/>
            <a:ext cx="3884608" cy="3394472"/>
          </a:xfrm>
        </p:spPr>
        <p:txBody>
          <a:bodyPr/>
          <a:lstStyle>
            <a:lvl1pPr>
              <a:defRPr/>
            </a:lvl1pPr>
            <a:lvl2pPr>
              <a:defRPr sz="2400"/>
            </a:lvl2pPr>
            <a:lvl3pPr>
              <a:spcBef>
                <a:spcPts val="500"/>
              </a:spcBef>
              <a:defRPr sz="2000"/>
            </a:lvl3pPr>
            <a:lvl4pPr>
              <a:spcBef>
                <a:spcPts val="400"/>
              </a:spcBef>
              <a:defRPr sz="1800"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0A647BAC-16FD-44FB-AB83-897E836E3EF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516441" y="1283497"/>
            <a:ext cx="3886200" cy="3394472"/>
          </a:xfrm>
        </p:spPr>
        <p:txBody>
          <a:bodyPr/>
          <a:lstStyle>
            <a:lvl1pPr>
              <a:defRPr/>
            </a:lvl1pPr>
            <a:lvl2pPr>
              <a:defRPr sz="2400"/>
            </a:lvl2pPr>
            <a:lvl3pPr>
              <a:spcBef>
                <a:spcPts val="500"/>
              </a:spcBef>
              <a:defRPr sz="2000"/>
            </a:lvl3pPr>
            <a:lvl4pPr>
              <a:spcBef>
                <a:spcPts val="400"/>
              </a:spcBef>
              <a:defRPr sz="1800"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1">
            <a:extLst>
              <a:ext uri="{FF2B5EF4-FFF2-40B4-BE49-F238E27FC236}">
                <a16:creationId xmlns:a16="http://schemas.microsoft.com/office/drawing/2014/main" id="{5EFE8ED0-7958-47AB-8253-697A33BF652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045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2">
            <a:extLst>
              <a:ext uri="{FF2B5EF4-FFF2-40B4-BE49-F238E27FC236}">
                <a16:creationId xmlns:a16="http://schemas.microsoft.com/office/drawing/2014/main" id="{E912696E-553D-4FE2-856A-C22C5FB7887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2825" y="1275606"/>
            <a:ext cx="3873489" cy="756080"/>
          </a:xfrm>
        </p:spPr>
        <p:txBody>
          <a:bodyPr anchor="b"/>
          <a:lstStyle>
            <a:lvl1pPr marL="0" indent="0">
              <a:spcBef>
                <a:spcPts val="600"/>
              </a:spcBef>
              <a:buNone/>
              <a:defRPr sz="24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F60F1CFA-47B3-44F6-8922-C5A8E9C0971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504703" y="2139705"/>
            <a:ext cx="3851279" cy="2592287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  <a:lvl2pPr>
              <a:spcBef>
                <a:spcPts val="500"/>
              </a:spcBef>
              <a:defRPr sz="2000"/>
            </a:lvl2pPr>
            <a:lvl3pPr>
              <a:spcBef>
                <a:spcPts val="400"/>
              </a:spcBef>
              <a:defRPr sz="1800"/>
            </a:lvl3pPr>
            <a:lvl4pPr>
              <a:spcBef>
                <a:spcPts val="400"/>
              </a:spcBef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4">
            <a:extLst>
              <a:ext uri="{FF2B5EF4-FFF2-40B4-BE49-F238E27FC236}">
                <a16:creationId xmlns:a16="http://schemas.microsoft.com/office/drawing/2014/main" id="{A7C2278B-6DB6-4CA6-BA67-F361C1D6CF3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99991" y="1275606"/>
            <a:ext cx="3888431" cy="756080"/>
          </a:xfrm>
        </p:spPr>
        <p:txBody>
          <a:bodyPr anchor="b"/>
          <a:lstStyle>
            <a:lvl1pPr marL="0" indent="0">
              <a:spcBef>
                <a:spcPts val="600"/>
              </a:spcBef>
              <a:buNone/>
              <a:defRPr sz="24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Inhaltsplatzhalter 5">
            <a:extLst>
              <a:ext uri="{FF2B5EF4-FFF2-40B4-BE49-F238E27FC236}">
                <a16:creationId xmlns:a16="http://schemas.microsoft.com/office/drawing/2014/main" id="{65E71B36-8B02-45B3-A51A-ADC875E789E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499991" y="2139705"/>
            <a:ext cx="3888431" cy="2592287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  <a:lvl2pPr>
              <a:spcBef>
                <a:spcPts val="500"/>
              </a:spcBef>
              <a:defRPr sz="2000"/>
            </a:lvl2pPr>
            <a:lvl3pPr>
              <a:spcBef>
                <a:spcPts val="400"/>
              </a:spcBef>
              <a:defRPr sz="1800"/>
            </a:lvl3pPr>
            <a:lvl4pPr>
              <a:spcBef>
                <a:spcPts val="400"/>
              </a:spcBef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51">
            <a:extLst>
              <a:ext uri="{FF2B5EF4-FFF2-40B4-BE49-F238E27FC236}">
                <a16:creationId xmlns:a16="http://schemas.microsoft.com/office/drawing/2014/main" id="{05D95C9A-3456-4EFE-929B-DD53466D42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8006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1">
            <a:extLst>
              <a:ext uri="{FF2B5EF4-FFF2-40B4-BE49-F238E27FC236}">
                <a16:creationId xmlns:a16="http://schemas.microsoft.com/office/drawing/2014/main" id="{2701164D-6A99-44A3-A2BC-19B2E425B99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47763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3906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C84D07-AF35-4185-BD73-0A46BC1AF0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699543"/>
            <a:ext cx="3008311" cy="648071"/>
          </a:xfrm>
        </p:spPr>
        <p:txBody>
          <a:bodyPr anchor="b"/>
          <a:lstStyle>
            <a:lvl1pPr>
              <a:defRPr sz="20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0B2977-1CCC-46EE-AC5C-27CBBE67598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575047" y="699543"/>
            <a:ext cx="4813374" cy="4104458"/>
          </a:xfrm>
        </p:spPr>
        <p:txBody>
          <a:bodyPr/>
          <a:lstStyle>
            <a:lvl1pPr>
              <a:spcBef>
                <a:spcPts val="800"/>
              </a:spcBef>
              <a:defRPr sz="3200"/>
            </a:lvl1pPr>
            <a:lvl2pPr>
              <a:spcBef>
                <a:spcPts val="700"/>
              </a:spcBef>
              <a:defRPr sz="2800"/>
            </a:lvl2pPr>
            <a:lvl3pPr>
              <a:defRPr/>
            </a:lvl3pPr>
            <a:lvl4pPr>
              <a:defRPr sz="2000"/>
            </a:lvl4pPr>
            <a:lvl5pPr>
              <a:spcBef>
                <a:spcPts val="500"/>
              </a:spcBef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B6D096C-113A-4DAC-A8DE-00D060503FB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57200" y="1419624"/>
            <a:ext cx="3008311" cy="3384377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013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4033E-B758-462E-940E-9F308F1385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2288" y="3757297"/>
            <a:ext cx="5486400" cy="425049"/>
          </a:xfrm>
        </p:spPr>
        <p:txBody>
          <a:bodyPr anchor="b"/>
          <a:lstStyle>
            <a:lvl1pPr>
              <a:defRPr sz="20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F26DEED0-D314-4EF8-A850-9C7DB3C6C9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92288" y="4245934"/>
            <a:ext cx="5486400" cy="540062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Bildplatzhalter 2">
            <a:extLst>
              <a:ext uri="{FF2B5EF4-FFF2-40B4-BE49-F238E27FC236}">
                <a16:creationId xmlns:a16="http://schemas.microsoft.com/office/drawing/2014/main" id="{745DFB79-9330-435D-A82C-10C19447FE7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792288" y="699543"/>
            <a:ext cx="5486400" cy="3002981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3200"/>
            </a:lvl1pPr>
          </a:lstStyle>
          <a:p>
            <a:pPr lvl="0"/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454563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5">
            <a:extLst>
              <a:ext uri="{FF2B5EF4-FFF2-40B4-BE49-F238E27FC236}">
                <a16:creationId xmlns:a16="http://schemas.microsoft.com/office/drawing/2014/main" id="{56A8F7AA-A794-4D9A-9133-2749959DEEC8}"/>
              </a:ext>
            </a:extLst>
          </p:cNvPr>
          <p:cNvSpPr/>
          <p:nvPr/>
        </p:nvSpPr>
        <p:spPr>
          <a:xfrm>
            <a:off x="8583609" y="0"/>
            <a:ext cx="561971" cy="5143499"/>
          </a:xfrm>
          <a:prstGeom prst="rect">
            <a:avLst/>
          </a:prstGeom>
          <a:solidFill>
            <a:srgbClr val="E6E6E6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 dirty="0">
              <a:solidFill>
                <a:srgbClr val="000000"/>
              </a:solidFill>
              <a:uFillTx/>
              <a:latin typeface="Arial Unicode MS"/>
            </a:endParaRPr>
          </a:p>
        </p:txBody>
      </p:sp>
      <p:pic>
        <p:nvPicPr>
          <p:cNvPr id="3" name="Picture 59" descr="Logo_TUC_de_RGB">
            <a:extLst>
              <a:ext uri="{FF2B5EF4-FFF2-40B4-BE49-F238E27FC236}">
                <a16:creationId xmlns:a16="http://schemas.microsoft.com/office/drawing/2014/main" id="{16DFFB56-AAB1-4B15-9C29-56E71DADF845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0" y="0"/>
            <a:ext cx="3059234" cy="56945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DC702757-15C1-4333-BF7C-D5A16048EB85}"/>
              </a:ext>
            </a:extLst>
          </p:cNvPr>
          <p:cNvSpPr txBox="1"/>
          <p:nvPr/>
        </p:nvSpPr>
        <p:spPr>
          <a:xfrm>
            <a:off x="6012161" y="4804001"/>
            <a:ext cx="2385715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000" b="0" i="0" u="none" strike="noStrike" kern="1200" cap="none" spc="0" baseline="0" dirty="0">
                <a:solidFill>
                  <a:srgbClr val="808080"/>
                </a:solidFill>
                <a:uFillTx/>
                <a:latin typeface="StoneSansITCStd Medium" pitchFamily="50"/>
              </a:rPr>
              <a:t>5. Milestone</a:t>
            </a:r>
          </a:p>
        </p:txBody>
      </p:sp>
      <p:sp>
        <p:nvSpPr>
          <p:cNvPr id="6" name="Rectangle 51">
            <a:extLst>
              <a:ext uri="{FF2B5EF4-FFF2-40B4-BE49-F238E27FC236}">
                <a16:creationId xmlns:a16="http://schemas.microsoft.com/office/drawing/2014/main" id="{69290F67-D56A-4616-BD97-342879E88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2602" y="699543"/>
            <a:ext cx="7899401" cy="5220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7" name="Rectangle 55">
            <a:extLst>
              <a:ext uri="{FF2B5EF4-FFF2-40B4-BE49-F238E27FC236}">
                <a16:creationId xmlns:a16="http://schemas.microsoft.com/office/drawing/2014/main" id="{1AA6635B-AD43-4745-90C6-0C2329828E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9429" y="1283497"/>
            <a:ext cx="7923211" cy="33944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endParaRPr lang="de-DE"/>
          </a:p>
        </p:txBody>
      </p:sp>
      <p:sp>
        <p:nvSpPr>
          <p:cNvPr id="8" name="Text Box 44">
            <a:extLst>
              <a:ext uri="{FF2B5EF4-FFF2-40B4-BE49-F238E27FC236}">
                <a16:creationId xmlns:a16="http://schemas.microsoft.com/office/drawing/2014/main" id="{5FA357C8-D3A8-48B4-92F6-C3E92FBE45C0}"/>
              </a:ext>
            </a:extLst>
          </p:cNvPr>
          <p:cNvSpPr txBox="1"/>
          <p:nvPr/>
        </p:nvSpPr>
        <p:spPr>
          <a:xfrm>
            <a:off x="8630823" y="4804001"/>
            <a:ext cx="467541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3ED8B9D-BD91-4044-A3C3-9E86832E0FD1}" type="slidenum">
              <a:rPr sz="1600"/>
              <a:t>‹#›</a:t>
            </a:fld>
            <a:endParaRPr lang="de-DE" sz="1100" b="0" i="0" u="none" strike="noStrike" kern="1200" cap="none" spc="0" baseline="0" dirty="0">
              <a:solidFill>
                <a:srgbClr val="808080"/>
              </a:solidFill>
              <a:uFillTx/>
              <a:latin typeface="StoneSansITCStd Medium" pitchFamily="5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de-DE" sz="3000" b="0" i="0" u="none" strike="noStrike" kern="1200" cap="none" spc="0" baseline="0">
          <a:solidFill>
            <a:srgbClr val="000000"/>
          </a:solidFill>
          <a:uFillTx/>
          <a:latin typeface="StoneSansITCStd SemiBold" pitchFamily="50"/>
          <a:ea typeface="Arial Unicode MS" pitchFamily="34"/>
          <a:cs typeface="Arial Unicode MS" pitchFamily="34"/>
        </a:defRPr>
      </a:lvl1pPr>
    </p:titleStyle>
    <p:bodyStyle>
      <a:lvl1pPr marL="268284" marR="0" lvl="0" indent="-268284" algn="l" defTabSz="914400" rtl="0" fontAlgn="auto" hangingPunct="1">
        <a:lnSpc>
          <a:spcPct val="100000"/>
        </a:lnSpc>
        <a:spcBef>
          <a:spcPts val="700"/>
        </a:spcBef>
        <a:spcAft>
          <a:spcPts val="0"/>
        </a:spcAft>
        <a:buClr>
          <a:srgbClr val="008C4F"/>
        </a:buClr>
        <a:buSzPct val="110000"/>
        <a:buFont typeface="Wingdings" pitchFamily="2"/>
        <a:buChar char="§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StoneSansITCStd Medium" pitchFamily="50"/>
          <a:ea typeface="Arial Unicode MS" pitchFamily="34"/>
          <a:cs typeface="Arial Unicode MS" pitchFamily="34"/>
        </a:defRPr>
      </a:lvl1pPr>
      <a:lvl2pPr marL="536579" marR="0" lvl="1" indent="-282577" algn="l" defTabSz="914400" rtl="0" fontAlgn="auto" hangingPunct="1">
        <a:lnSpc>
          <a:spcPct val="100000"/>
        </a:lnSpc>
        <a:spcBef>
          <a:spcPts val="600"/>
        </a:spcBef>
        <a:spcAft>
          <a:spcPts val="0"/>
        </a:spcAft>
        <a:buSzPct val="100000"/>
        <a:buFont typeface="Wingdings" pitchFamily="2"/>
        <a:buChar char="§"/>
        <a:tabLst/>
        <a:defRPr lang="de-DE" sz="2600" b="0" i="0" u="none" strike="noStrike" kern="1200" cap="none" spc="0" baseline="0">
          <a:solidFill>
            <a:srgbClr val="000000"/>
          </a:solidFill>
          <a:uFillTx/>
          <a:latin typeface="StoneSansITCStd Medium" pitchFamily="50"/>
        </a:defRPr>
      </a:lvl2pPr>
      <a:lvl3pPr marL="804864" marR="0" lvl="2" indent="-268284" algn="l" defTabSz="914400" rtl="0" fontAlgn="auto" hangingPunct="1">
        <a:lnSpc>
          <a:spcPct val="100000"/>
        </a:lnSpc>
        <a:spcBef>
          <a:spcPts val="600"/>
        </a:spcBef>
        <a:spcAft>
          <a:spcPts val="0"/>
        </a:spcAft>
        <a:buClr>
          <a:srgbClr val="7F7F7F"/>
        </a:buClr>
        <a:buSzPct val="100000"/>
        <a:buFont typeface="Wingdings" pitchFamily="2"/>
        <a:buChar char="§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StoneSansITCStd Medium" pitchFamily="50"/>
          <a:ea typeface="Arial Unicode MS" pitchFamily="34"/>
          <a:cs typeface="Arial Unicode MS" pitchFamily="34"/>
        </a:defRPr>
      </a:lvl3pPr>
      <a:lvl4pPr marL="1071567" marR="0" lvl="3" indent="-228600" algn="l" defTabSz="914400" rtl="0" fontAlgn="auto" hangingPunct="1">
        <a:lnSpc>
          <a:spcPct val="10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–"/>
        <a:tabLst/>
        <a:defRPr lang="de-DE" sz="2200" b="0" i="0" u="none" strike="noStrike" kern="1200" cap="none" spc="0" baseline="0">
          <a:solidFill>
            <a:srgbClr val="000000"/>
          </a:solidFill>
          <a:uFillTx/>
          <a:latin typeface="StoneSansITCStd Medium" pitchFamily="50"/>
          <a:ea typeface="Arial Unicode MS" pitchFamily="34"/>
          <a:cs typeface="Arial Unicode MS" pitchFamily="34"/>
        </a:defRPr>
      </a:lvl4pPr>
      <a:lvl5pPr marL="1165229" marR="0" lvl="4" indent="-265111" algn="l" defTabSz="914400" rtl="0" fontAlgn="auto" hangingPunct="1">
        <a:lnSpc>
          <a:spcPct val="100000"/>
        </a:lnSpc>
        <a:spcBef>
          <a:spcPts val="400"/>
        </a:spcBef>
        <a:spcAft>
          <a:spcPts val="0"/>
        </a:spcAft>
        <a:buClr>
          <a:srgbClr val="7F7F7F"/>
        </a:buClr>
        <a:buSzPct val="100000"/>
        <a:buFont typeface="Symbol" pitchFamily="18"/>
        <a:buChar char="-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StoneSansITCStd Medium" pitchFamily="5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23">
            <a:extLst>
              <a:ext uri="{FF2B5EF4-FFF2-40B4-BE49-F238E27FC236}">
                <a16:creationId xmlns:a16="http://schemas.microsoft.com/office/drawing/2014/main" id="{A27AF6E9-1314-4075-ABF4-B33A4400AD4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Projekt im Bachelor: MAPC</a:t>
            </a:r>
          </a:p>
        </p:txBody>
      </p:sp>
      <p:sp>
        <p:nvSpPr>
          <p:cNvPr id="3" name="Untertitel 24">
            <a:extLst>
              <a:ext uri="{FF2B5EF4-FFF2-40B4-BE49-F238E27FC236}">
                <a16:creationId xmlns:a16="http://schemas.microsoft.com/office/drawing/2014/main" id="{CE450847-4C11-4F70-9D7F-C58EB77B1B2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6934" y="1495738"/>
            <a:ext cx="7737479" cy="2484443"/>
          </a:xfrm>
        </p:spPr>
        <p:txBody>
          <a:bodyPr/>
          <a:lstStyle/>
          <a:p>
            <a:pPr marL="0" lvl="0" indent="0">
              <a:spcBef>
                <a:spcPts val="600"/>
              </a:spcBef>
              <a:buNone/>
            </a:pPr>
            <a:r>
              <a:rPr lang="de-DE" sz="2400" dirty="0"/>
              <a:t>5. Milestone</a:t>
            </a:r>
          </a:p>
          <a:p>
            <a:pPr marL="0" lvl="0" indent="0">
              <a:buNone/>
            </a:pPr>
            <a:r>
              <a:rPr lang="de-DE" sz="2000" dirty="0"/>
              <a:t>Team: JNY </a:t>
            </a:r>
            <a:br>
              <a:rPr lang="de-DE" sz="1600" dirty="0"/>
            </a:br>
            <a:r>
              <a:rPr lang="de-DE" sz="1600" dirty="0"/>
              <a:t>Nader Jawhary, </a:t>
            </a:r>
            <a:br>
              <a:rPr lang="de-DE" sz="1600" dirty="0"/>
            </a:br>
            <a:r>
              <a:rPr lang="de-DE" sz="1600" dirty="0"/>
              <a:t>Yamen Sahyouni, </a:t>
            </a:r>
            <a:br>
              <a:rPr lang="de-DE" sz="1600" dirty="0"/>
            </a:br>
            <a:r>
              <a:rPr lang="de-DE" sz="1600" dirty="0"/>
              <a:t>Joakim Vik Haukedal</a:t>
            </a:r>
            <a:endParaRPr lang="de-DE" sz="2400" dirty="0"/>
          </a:p>
          <a:p>
            <a:pPr marL="0" lvl="0" indent="0">
              <a:spcBef>
                <a:spcPts val="400"/>
              </a:spcBef>
              <a:buNone/>
            </a:pPr>
            <a:r>
              <a:rPr lang="de-DE" sz="1800" dirty="0"/>
              <a:t>							</a:t>
            </a:r>
          </a:p>
          <a:p>
            <a:pPr marL="0" lvl="0" indent="0">
              <a:spcBef>
                <a:spcPts val="400"/>
              </a:spcBef>
              <a:buNone/>
            </a:pPr>
            <a:endParaRPr lang="de-DE" sz="1800" dirty="0"/>
          </a:p>
          <a:p>
            <a:pPr marL="0" lvl="0" indent="0">
              <a:spcBef>
                <a:spcPts val="400"/>
              </a:spcBef>
              <a:buNone/>
            </a:pPr>
            <a:endParaRPr lang="de-DE" sz="1800" dirty="0"/>
          </a:p>
          <a:p>
            <a:pPr marL="0" lvl="0" indent="0">
              <a:spcBef>
                <a:spcPts val="400"/>
              </a:spcBef>
              <a:buNone/>
            </a:pPr>
            <a:r>
              <a:rPr lang="de-DE" sz="1800" dirty="0"/>
              <a:t>17.02.2022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Avoiding obstacles using virtual sensors</a:t>
            </a:r>
          </a:p>
          <a:p>
            <a:pPr lvl="1"/>
            <a:r>
              <a:rPr lang="en-GB" sz="1800" dirty="0"/>
              <a:t>Lead to communication problems with multi block tasks</a:t>
            </a:r>
          </a:p>
          <a:p>
            <a:r>
              <a:rPr lang="en-GB" sz="2000" dirty="0" err="1"/>
              <a:t>no_action</a:t>
            </a:r>
            <a:endParaRPr lang="en-GB" sz="2000" dirty="0"/>
          </a:p>
          <a:p>
            <a:pPr lvl="1"/>
            <a:r>
              <a:rPr lang="en-GB" sz="1800" dirty="0"/>
              <a:t>Not found all sources of the problems</a:t>
            </a:r>
            <a:endParaRPr lang="en-GB" sz="2000" dirty="0"/>
          </a:p>
          <a:p>
            <a:r>
              <a:rPr lang="en-GB" sz="2000" dirty="0"/>
              <a:t>Meeting point</a:t>
            </a:r>
          </a:p>
          <a:p>
            <a:pPr lvl="1"/>
            <a:r>
              <a:rPr lang="en-GB" sz="1800" dirty="0"/>
              <a:t>Tried: Wait by dispenser</a:t>
            </a:r>
          </a:p>
          <a:p>
            <a:pPr lvl="1"/>
            <a:r>
              <a:rPr lang="en-GB" sz="1800" dirty="0"/>
              <a:t>Tried: Wait by goal</a:t>
            </a:r>
          </a:p>
          <a:p>
            <a:r>
              <a:rPr lang="en-GB" sz="2000" dirty="0"/>
              <a:t>Optimization never finishes!</a:t>
            </a:r>
          </a:p>
          <a:p>
            <a:endParaRPr lang="en-GB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2368594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Solutions</a:t>
            </a:r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99B21E88-255F-45AE-A479-D55D0B85820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9429" y="1283497"/>
            <a:ext cx="7923211" cy="3394472"/>
          </a:xfrm>
        </p:spPr>
        <p:txBody>
          <a:bodyPr/>
          <a:lstStyle/>
          <a:p>
            <a:r>
              <a:rPr lang="en-GB" sz="2000" dirty="0"/>
              <a:t>Clear obstacles, instead of avoiding</a:t>
            </a:r>
          </a:p>
          <a:p>
            <a:pPr lvl="1"/>
            <a:r>
              <a:rPr lang="en-GB" sz="1800" dirty="0"/>
              <a:t>Based on </a:t>
            </a:r>
            <a:r>
              <a:rPr lang="en-GB" sz="1800" dirty="0" err="1"/>
              <a:t>lastAction</a:t>
            </a:r>
            <a:r>
              <a:rPr lang="en-GB" sz="1800" dirty="0"/>
              <a:t>(</a:t>
            </a:r>
            <a:r>
              <a:rPr lang="en-GB" sz="1800" dirty="0" err="1"/>
              <a:t>failed_path</a:t>
            </a:r>
            <a:r>
              <a:rPr lang="en-GB" sz="1800" dirty="0"/>
              <a:t>), clear</a:t>
            </a:r>
          </a:p>
          <a:p>
            <a:r>
              <a:rPr lang="en-GB" sz="2000" dirty="0" err="1"/>
              <a:t>no_action</a:t>
            </a:r>
            <a:endParaRPr lang="en-GB" sz="2000" dirty="0"/>
          </a:p>
          <a:p>
            <a:pPr lvl="1"/>
            <a:r>
              <a:rPr lang="en-GB" sz="1800" dirty="0"/>
              <a:t>Tried: Putting upper limit on amount of times </a:t>
            </a:r>
            <a:r>
              <a:rPr lang="en-GB" sz="1800" dirty="0" err="1"/>
              <a:t>NoAction</a:t>
            </a:r>
            <a:endParaRPr lang="en-GB" sz="1800" dirty="0"/>
          </a:p>
          <a:p>
            <a:pPr lvl="1"/>
            <a:r>
              <a:rPr lang="en-GB" sz="1600" dirty="0"/>
              <a:t>Dream solution: find all </a:t>
            </a:r>
            <a:r>
              <a:rPr lang="en-GB" sz="1600" dirty="0" err="1"/>
              <a:t>no_action</a:t>
            </a:r>
            <a:r>
              <a:rPr lang="en-GB" sz="1600" dirty="0"/>
              <a:t> causes</a:t>
            </a:r>
            <a:endParaRPr lang="en-GB" sz="2000" dirty="0"/>
          </a:p>
          <a:p>
            <a:r>
              <a:rPr lang="en-GB" sz="2000" dirty="0"/>
              <a:t>Meeting point</a:t>
            </a:r>
          </a:p>
          <a:p>
            <a:pPr lvl="1"/>
            <a:r>
              <a:rPr lang="en-GB" sz="1800" dirty="0"/>
              <a:t>Meet Halfway between dispensers</a:t>
            </a:r>
          </a:p>
          <a:p>
            <a:r>
              <a:rPr lang="en-GB" sz="2000" dirty="0"/>
              <a:t>Our new method of debugging</a:t>
            </a:r>
          </a:p>
          <a:p>
            <a:pPr lvl="1"/>
            <a:r>
              <a:rPr lang="en-GB" sz="1800" dirty="0"/>
              <a:t>Add beliefs in a plan to test if the plan was executed</a:t>
            </a:r>
          </a:p>
        </p:txBody>
      </p:sp>
    </p:spTree>
    <p:extLst>
      <p:ext uri="{BB962C8B-B14F-4D97-AF65-F5344CB8AC3E}">
        <p14:creationId xmlns:p14="http://schemas.microsoft.com/office/powerpoint/2010/main" val="4119735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A5A3-AB57-4037-8006-0CB43530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Future plans</a:t>
            </a:r>
            <a:endParaRPr lang="en-GB" dirty="0"/>
          </a:p>
        </p:txBody>
      </p:sp>
      <p:sp>
        <p:nvSpPr>
          <p:cNvPr id="3" name="Inhaltsplatzhalter 1">
            <a:extLst>
              <a:ext uri="{FF2B5EF4-FFF2-40B4-BE49-F238E27FC236}">
                <a16:creationId xmlns:a16="http://schemas.microsoft.com/office/drawing/2014/main" id="{7A266057-9AD3-4F53-8BB0-B0F4E23611AF}"/>
              </a:ext>
            </a:extLst>
          </p:cNvPr>
          <p:cNvSpPr txBox="1">
            <a:spLocks/>
          </p:cNvSpPr>
          <p:nvPr/>
        </p:nvSpPr>
        <p:spPr>
          <a:xfrm>
            <a:off x="479429" y="1283497"/>
            <a:ext cx="7923211" cy="33944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8284" marR="0" lvl="0" indent="-268284" algn="l" defTabSz="914400" rtl="0" fontAlgn="auto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8C4F"/>
              </a:buClr>
              <a:buSzPct val="110000"/>
              <a:buFont typeface="Wingdings" pitchFamily="2"/>
              <a:buChar char="§"/>
              <a:tabLst/>
              <a:def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  <a:ea typeface="Arial Unicode MS" pitchFamily="34"/>
                <a:cs typeface="Arial Unicode MS" pitchFamily="34"/>
              </a:defRPr>
            </a:lvl1pPr>
            <a:lvl2pPr marL="536579" marR="0" lvl="1" indent="-282577" algn="l" defTabSz="914400" rtl="0" fontAlgn="auto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Wingdings" pitchFamily="2"/>
              <a:buChar char="§"/>
              <a:tabLst/>
              <a:defRPr lang="de-DE" sz="26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2pPr>
            <a:lvl3pPr marL="804864" marR="0" lvl="2" indent="-268284" algn="l" defTabSz="914400" rtl="0" fontAlgn="auto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Wingdings" pitchFamily="2"/>
              <a:buChar char="§"/>
              <a:tabLst/>
              <a:defRPr lang="de-DE" sz="24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  <a:ea typeface="Arial Unicode MS" pitchFamily="34"/>
                <a:cs typeface="Arial Unicode MS" pitchFamily="34"/>
              </a:defRPr>
            </a:lvl3pPr>
            <a:lvl4pPr marL="1071567" marR="0" lvl="3" indent="-228600" algn="l" defTabSz="914400" rtl="0" fontAlgn="auto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de-DE" sz="22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  <a:ea typeface="Arial Unicode MS" pitchFamily="34"/>
                <a:cs typeface="Arial Unicode MS" pitchFamily="34"/>
              </a:defRPr>
            </a:lvl4pPr>
            <a:lvl5pPr marL="1165229" marR="0" lvl="4" indent="-265111" algn="l" defTabSz="9144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Symbol" pitchFamily="18"/>
              <a:buChar char="-"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StoneSansITCStd Medium" pitchFamily="5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lvl="1"/>
            <a:endParaRPr lang="de-DE" sz="1800" dirty="0"/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29136E49-B335-4DFA-9AC4-7446D54F1652}"/>
              </a:ext>
            </a:extLst>
          </p:cNvPr>
          <p:cNvSpPr/>
          <p:nvPr/>
        </p:nvSpPr>
        <p:spPr>
          <a:xfrm>
            <a:off x="2355849" y="1485899"/>
            <a:ext cx="3454107" cy="2823503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447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Milestone 5 overview</a:t>
            </a:r>
          </a:p>
          <a:p>
            <a:r>
              <a:rPr lang="en-GB" sz="2000" dirty="0"/>
              <a:t>Example</a:t>
            </a:r>
          </a:p>
          <a:p>
            <a:r>
              <a:rPr lang="en-GB" sz="2000" dirty="0"/>
              <a:t>Agent Structure</a:t>
            </a:r>
          </a:p>
          <a:p>
            <a:r>
              <a:rPr lang="en-GB" sz="2000" dirty="0"/>
              <a:t>Strategy</a:t>
            </a:r>
          </a:p>
          <a:p>
            <a:r>
              <a:rPr lang="en-GB" sz="2000" dirty="0"/>
              <a:t>Main Challenges</a:t>
            </a:r>
          </a:p>
          <a:p>
            <a:r>
              <a:rPr lang="en-GB" sz="2000" dirty="0"/>
              <a:t>Problems</a:t>
            </a:r>
          </a:p>
          <a:p>
            <a:r>
              <a:rPr lang="en-GB" sz="2000" dirty="0"/>
              <a:t>Solutions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 Overview</a:t>
            </a:r>
          </a:p>
        </p:txBody>
      </p:sp>
    </p:spTree>
    <p:extLst>
      <p:ext uri="{BB962C8B-B14F-4D97-AF65-F5344CB8AC3E}">
        <p14:creationId xmlns:p14="http://schemas.microsoft.com/office/powerpoint/2010/main" val="863087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Solve obstacle avoiding problem</a:t>
            </a:r>
          </a:p>
          <a:p>
            <a:endParaRPr lang="en-GB" sz="2000" dirty="0"/>
          </a:p>
          <a:p>
            <a:r>
              <a:rPr lang="en-GB" sz="2000" dirty="0"/>
              <a:t>Further optimization</a:t>
            </a:r>
          </a:p>
          <a:p>
            <a:endParaRPr lang="en-GB" sz="2000" dirty="0"/>
          </a:p>
          <a:p>
            <a:r>
              <a:rPr lang="en-GB" sz="2000" dirty="0"/>
              <a:t>Shared communication</a:t>
            </a:r>
          </a:p>
          <a:p>
            <a:pPr lvl="1"/>
            <a:r>
              <a:rPr lang="en-GB" sz="1800" dirty="0"/>
              <a:t>Meeting-points</a:t>
            </a:r>
            <a:endParaRPr lang="en-GB" sz="2000" dirty="0"/>
          </a:p>
          <a:p>
            <a:endParaRPr lang="en-GB" sz="2000" dirty="0"/>
          </a:p>
          <a:p>
            <a:r>
              <a:rPr lang="de-DE" sz="2000" dirty="0"/>
              <a:t>Multi-block-task</a:t>
            </a:r>
          </a:p>
          <a:p>
            <a:endParaRPr lang="en-GB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Milestone 5 Overview</a:t>
            </a:r>
          </a:p>
        </p:txBody>
      </p:sp>
      <p:sp>
        <p:nvSpPr>
          <p:cNvPr id="4" name="L-Shape 3">
            <a:extLst>
              <a:ext uri="{FF2B5EF4-FFF2-40B4-BE49-F238E27FC236}">
                <a16:creationId xmlns:a16="http://schemas.microsoft.com/office/drawing/2014/main" id="{367F2ECD-9048-4324-93A5-2C62D3339C12}"/>
              </a:ext>
            </a:extLst>
          </p:cNvPr>
          <p:cNvSpPr/>
          <p:nvPr/>
        </p:nvSpPr>
        <p:spPr>
          <a:xfrm rot="19436768">
            <a:off x="4477171" y="1195750"/>
            <a:ext cx="502601" cy="286365"/>
          </a:xfrm>
          <a:prstGeom prst="corner">
            <a:avLst>
              <a:gd name="adj1" fmla="val 35538"/>
              <a:gd name="adj2" fmla="val 35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id="{DCC584D5-AEC2-4E19-B452-C08844084FAC}"/>
              </a:ext>
            </a:extLst>
          </p:cNvPr>
          <p:cNvSpPr/>
          <p:nvPr/>
        </p:nvSpPr>
        <p:spPr>
          <a:xfrm rot="19436768">
            <a:off x="3177700" y="2004823"/>
            <a:ext cx="502601" cy="286365"/>
          </a:xfrm>
          <a:prstGeom prst="corner">
            <a:avLst>
              <a:gd name="adj1" fmla="val 35538"/>
              <a:gd name="adj2" fmla="val 35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6" name="L-Shape 5">
            <a:extLst>
              <a:ext uri="{FF2B5EF4-FFF2-40B4-BE49-F238E27FC236}">
                <a16:creationId xmlns:a16="http://schemas.microsoft.com/office/drawing/2014/main" id="{F7A78D2B-F4D5-45A1-8AB0-12D3540787E5}"/>
              </a:ext>
            </a:extLst>
          </p:cNvPr>
          <p:cNvSpPr/>
          <p:nvPr/>
        </p:nvSpPr>
        <p:spPr>
          <a:xfrm rot="19436768">
            <a:off x="3465137" y="2837550"/>
            <a:ext cx="502601" cy="286365"/>
          </a:xfrm>
          <a:prstGeom prst="corner">
            <a:avLst>
              <a:gd name="adj1" fmla="val 35538"/>
              <a:gd name="adj2" fmla="val 35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D862B7B8-60B9-4059-BA29-CB5185384CD6}"/>
              </a:ext>
            </a:extLst>
          </p:cNvPr>
          <p:cNvSpPr/>
          <p:nvPr/>
        </p:nvSpPr>
        <p:spPr>
          <a:xfrm rot="19436768">
            <a:off x="2841142" y="3980481"/>
            <a:ext cx="502601" cy="286365"/>
          </a:xfrm>
          <a:prstGeom prst="corner">
            <a:avLst>
              <a:gd name="adj1" fmla="val 35538"/>
              <a:gd name="adj2" fmla="val 35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441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EAC620-EB6E-4413-AC8D-9AD08792C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7347F1-58A6-42F1-A44D-70010DA66ED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58790" y="1366627"/>
            <a:ext cx="7923213" cy="29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29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7E916-09CB-489E-973E-DDE88F13C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9DA030-3194-4181-970D-882C79870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41" y="1537565"/>
            <a:ext cx="7874862" cy="265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20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7E916-09CB-489E-973E-DDE88F13C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90" y="558865"/>
            <a:ext cx="7899401" cy="522058"/>
          </a:xfrm>
        </p:spPr>
        <p:txBody>
          <a:bodyPr/>
          <a:lstStyle/>
          <a:p>
            <a:r>
              <a:rPr lang="de-DE" dirty="0"/>
              <a:t>Video</a:t>
            </a:r>
            <a:endParaRPr lang="en-GB" dirty="0"/>
          </a:p>
        </p:txBody>
      </p:sp>
      <p:pic>
        <p:nvPicPr>
          <p:cNvPr id="3" name="MultiBlock">
            <a:hlinkClick r:id="" action="ppaction://media"/>
            <a:extLst>
              <a:ext uri="{FF2B5EF4-FFF2-40B4-BE49-F238E27FC236}">
                <a16:creationId xmlns:a16="http://schemas.microsoft.com/office/drawing/2014/main" id="{10BB33A7-C842-4134-A819-B021DB877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89" y="1080923"/>
            <a:ext cx="6771639" cy="380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6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Agent searches</a:t>
            </a:r>
          </a:p>
          <a:p>
            <a:pPr lvl="1"/>
            <a:r>
              <a:rPr lang="en-GB" sz="1800" dirty="0"/>
              <a:t>Gather POIs</a:t>
            </a:r>
          </a:p>
          <a:p>
            <a:r>
              <a:rPr lang="en-GB" sz="2000" dirty="0"/>
              <a:t>Find </a:t>
            </a:r>
            <a:r>
              <a:rPr lang="en-GB" sz="2000" dirty="0" err="1"/>
              <a:t>taskboard</a:t>
            </a:r>
            <a:r>
              <a:rPr lang="en-GB" sz="2000" dirty="0"/>
              <a:t> or receive </a:t>
            </a:r>
            <a:r>
              <a:rPr lang="en-GB" sz="2000" dirty="0" err="1"/>
              <a:t>taskboard</a:t>
            </a:r>
            <a:r>
              <a:rPr lang="en-GB" sz="2000" dirty="0"/>
              <a:t> coordinates</a:t>
            </a:r>
          </a:p>
          <a:p>
            <a:r>
              <a:rPr lang="en-GB" sz="2000" dirty="0"/>
              <a:t>Communication with other agents</a:t>
            </a:r>
          </a:p>
          <a:p>
            <a:r>
              <a:rPr lang="en-GB" sz="2000" dirty="0"/>
              <a:t>Accept task</a:t>
            </a:r>
          </a:p>
          <a:p>
            <a:r>
              <a:rPr lang="en-GB" sz="2000" dirty="0"/>
              <a:t>Solve task</a:t>
            </a:r>
          </a:p>
          <a:p>
            <a:pPr lvl="1"/>
            <a:r>
              <a:rPr lang="en-GB" sz="1800" dirty="0"/>
              <a:t>Find helper if multi-block-task</a:t>
            </a:r>
          </a:p>
          <a:p>
            <a:r>
              <a:rPr lang="en-GB" sz="2000" dirty="0"/>
              <a:t>Repeat</a:t>
            </a:r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Agent Structure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0C2557E2-8F6D-48F0-AF16-37224CE8EEAA}"/>
              </a:ext>
            </a:extLst>
          </p:cNvPr>
          <p:cNvCxnSpPr>
            <a:cxnSpLocks/>
          </p:cNvCxnSpPr>
          <p:nvPr/>
        </p:nvCxnSpPr>
        <p:spPr>
          <a:xfrm flipV="1">
            <a:off x="1675334" y="2238042"/>
            <a:ext cx="4233097" cy="1931110"/>
          </a:xfrm>
          <a:prstGeom prst="bentConnector3">
            <a:avLst>
              <a:gd name="adj1" fmla="val 125227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341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Spiral movement</a:t>
            </a:r>
          </a:p>
          <a:p>
            <a:endParaRPr lang="en-GB" sz="1800" dirty="0"/>
          </a:p>
          <a:p>
            <a:r>
              <a:rPr lang="en-GB" sz="2000" dirty="0"/>
              <a:t>Log POIs on the belief-base</a:t>
            </a:r>
          </a:p>
          <a:p>
            <a:endParaRPr lang="en-GB" sz="1800" dirty="0"/>
          </a:p>
          <a:p>
            <a:r>
              <a:rPr lang="en-GB" sz="2000" dirty="0"/>
              <a:t>Clear obstacles	</a:t>
            </a:r>
          </a:p>
          <a:p>
            <a:endParaRPr lang="en-GB" sz="1800" dirty="0"/>
          </a:p>
          <a:p>
            <a:r>
              <a:rPr lang="en-GB" sz="2000" dirty="0"/>
              <a:t>Multi block task</a:t>
            </a:r>
          </a:p>
          <a:p>
            <a:pPr lvl="1"/>
            <a:r>
              <a:rPr lang="en-GB" sz="1800" dirty="0"/>
              <a:t>Accepter &amp; helper </a:t>
            </a:r>
          </a:p>
          <a:p>
            <a:pPr lvl="1"/>
            <a:r>
              <a:rPr lang="en-GB" sz="1800" dirty="0"/>
              <a:t>Meeting point</a:t>
            </a:r>
          </a:p>
          <a:p>
            <a:endParaRPr lang="en-GB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Strategy</a:t>
            </a:r>
          </a:p>
        </p:txBody>
      </p:sp>
    </p:spTree>
    <p:extLst>
      <p:ext uri="{BB962C8B-B14F-4D97-AF65-F5344CB8AC3E}">
        <p14:creationId xmlns:p14="http://schemas.microsoft.com/office/powerpoint/2010/main" val="715288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A16408A-F6A5-4189-87B5-E1DC8C9276B9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GB" sz="2000" dirty="0"/>
              <a:t>Programming language</a:t>
            </a:r>
          </a:p>
          <a:p>
            <a:pPr lvl="1"/>
            <a:r>
              <a:rPr lang="en-GB" sz="1800" dirty="0"/>
              <a:t>Concept learning and understanding</a:t>
            </a:r>
          </a:p>
          <a:p>
            <a:r>
              <a:rPr lang="en-GB" sz="2000" dirty="0"/>
              <a:t>Error-messages</a:t>
            </a:r>
          </a:p>
          <a:p>
            <a:pPr lvl="1"/>
            <a:r>
              <a:rPr lang="en-GB" sz="1800" dirty="0"/>
              <a:t>basic debug mode/Errors not detailed enough</a:t>
            </a:r>
            <a:endParaRPr lang="en-GB" sz="1600" dirty="0"/>
          </a:p>
          <a:p>
            <a:r>
              <a:rPr lang="en-GB" sz="2000" dirty="0"/>
              <a:t>Obstacles / agent collision</a:t>
            </a:r>
          </a:p>
          <a:p>
            <a:pPr lvl="1"/>
            <a:r>
              <a:rPr lang="en-GB" sz="1600" dirty="0"/>
              <a:t>Tried: virtual sensors around the agent, to detect then avoid </a:t>
            </a:r>
            <a:r>
              <a:rPr lang="en-GB" sz="1600" dirty="0" err="1"/>
              <a:t>Obs</a:t>
            </a:r>
            <a:r>
              <a:rPr lang="en-GB" sz="1600" dirty="0"/>
              <a:t>/</a:t>
            </a:r>
            <a:r>
              <a:rPr lang="en-GB" sz="1600" dirty="0" err="1"/>
              <a:t>Ags</a:t>
            </a:r>
            <a:endParaRPr lang="en-GB" sz="1600" dirty="0"/>
          </a:p>
          <a:p>
            <a:pPr lvl="1"/>
            <a:endParaRPr lang="en-GB" sz="2000" dirty="0"/>
          </a:p>
          <a:p>
            <a:r>
              <a:rPr lang="en-GB" sz="2000" dirty="0"/>
              <a:t>Source of </a:t>
            </a:r>
            <a:r>
              <a:rPr lang="en-GB" sz="2000" dirty="0" err="1"/>
              <a:t>no_action</a:t>
            </a:r>
            <a:endParaRPr lang="en-GB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A43FD0-8716-4208-AE80-197965719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Challenges</a:t>
            </a:r>
          </a:p>
        </p:txBody>
      </p:sp>
    </p:spTree>
    <p:extLst>
      <p:ext uri="{BB962C8B-B14F-4D97-AF65-F5344CB8AC3E}">
        <p14:creationId xmlns:p14="http://schemas.microsoft.com/office/powerpoint/2010/main" val="1019795904"/>
      </p:ext>
    </p:extLst>
  </p:cSld>
  <p:clrMapOvr>
    <a:masterClrMapping/>
  </p:clrMapOvr>
</p:sld>
</file>

<file path=ppt/theme/theme1.xml><?xml version="1.0" encoding="utf-8"?>
<a:theme xmlns:a="http://schemas.openxmlformats.org/drawingml/2006/main" name="en_tuc_vorlage_te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TU-Clausthal-Powerpoint16zu9-stone%20(3)</Template>
  <TotalTime>260</TotalTime>
  <Words>270</Words>
  <Application>Microsoft Office PowerPoint</Application>
  <PresentationFormat>On-screen Show (16:9)</PresentationFormat>
  <Paragraphs>84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Arial Unicode MS</vt:lpstr>
      <vt:lpstr>Calibri</vt:lpstr>
      <vt:lpstr>StoneSansITCStd Medium</vt:lpstr>
      <vt:lpstr>StoneSansITCStd SemiBold</vt:lpstr>
      <vt:lpstr>Symbol</vt:lpstr>
      <vt:lpstr>Wingdings</vt:lpstr>
      <vt:lpstr>en_tuc_vorlage_test</vt:lpstr>
      <vt:lpstr>Projekt im Bachelor: MAPC</vt:lpstr>
      <vt:lpstr>Brief Overview</vt:lpstr>
      <vt:lpstr>Milestone 5 Overview</vt:lpstr>
      <vt:lpstr>Code</vt:lpstr>
      <vt:lpstr>Code</vt:lpstr>
      <vt:lpstr>Video</vt:lpstr>
      <vt:lpstr>Agent Structure</vt:lpstr>
      <vt:lpstr>Strategy</vt:lpstr>
      <vt:lpstr>Main Challenges</vt:lpstr>
      <vt:lpstr>Problems</vt:lpstr>
      <vt:lpstr>Solutions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Mensch Maschinen Interaktion</dc:title>
  <dc:creator>Christian Durairajan Joseph</dc:creator>
  <cp:lastModifiedBy>Yamen Sahyouni</cp:lastModifiedBy>
  <cp:revision>70</cp:revision>
  <dcterms:created xsi:type="dcterms:W3CDTF">2021-06-21T08:31:42Z</dcterms:created>
  <dcterms:modified xsi:type="dcterms:W3CDTF">2022-02-17T15:16:50Z</dcterms:modified>
</cp:coreProperties>
</file>

<file path=docProps/thumbnail.jpeg>
</file>